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47"/>
  </p:normalViewPr>
  <p:slideViewPr>
    <p:cSldViewPr snapToGrid="0" snapToObjects="1">
      <p:cViewPr varScale="1">
        <p:scale>
          <a:sx n="102" d="100"/>
          <a:sy n="102" d="100"/>
        </p:scale>
        <p:origin x="4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3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14" name="Image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background.png" descr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70852" y="11927"/>
            <a:ext cx="15873773" cy="991389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让Wall-E帮您设计新家！"/>
          <p:cNvSpPr txBox="1">
            <a:spLocks noGrp="1"/>
          </p:cNvSpPr>
          <p:nvPr>
            <p:ph type="ctrTitle"/>
          </p:nvPr>
        </p:nvSpPr>
        <p:spPr>
          <a:xfrm>
            <a:off x="660400" y="1524000"/>
            <a:ext cx="11684000" cy="1015256"/>
          </a:xfrm>
          <a:prstGeom prst="rect">
            <a:avLst/>
          </a:prstGeom>
        </p:spPr>
        <p:txBody>
          <a:bodyPr/>
          <a:lstStyle>
            <a:lvl1pPr>
              <a:defRPr sz="5000" spc="800">
                <a:solidFill>
                  <a:srgbClr val="9411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让Wall-E帮您设计新家！</a:t>
            </a:r>
          </a:p>
        </p:txBody>
      </p:sp>
      <p:sp>
        <p:nvSpPr>
          <p:cNvPr id="141" name="Richard/Jeffery/CQ/Rui"/>
          <p:cNvSpPr txBox="1"/>
          <p:nvPr/>
        </p:nvSpPr>
        <p:spPr>
          <a:xfrm>
            <a:off x="660400" y="2650797"/>
            <a:ext cx="138499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9411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Jeffery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展望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11684000" cy="14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r>
              <a:t>展望</a:t>
            </a:r>
          </a:p>
        </p:txBody>
      </p:sp>
      <p:sp>
        <p:nvSpPr>
          <p:cNvPr id="207" name="保存场景信息(房间数据及三维模型数据)，连接Floorplan…"/>
          <p:cNvSpPr txBox="1"/>
          <p:nvPr/>
        </p:nvSpPr>
        <p:spPr>
          <a:xfrm>
            <a:off x="635000" y="1524000"/>
            <a:ext cx="10805759" cy="2396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522111" indent="-522111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保存场景信息(房间数据及三维模型数据)，连接Floorplan</a:t>
            </a:r>
          </a:p>
          <a:p>
            <a:pPr marL="522111" indent="-522111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利用TensorFlow，训练家装领域的模型，提高识别率</a:t>
            </a:r>
          </a:p>
          <a:p>
            <a:pPr marL="522111" indent="-522111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集成后端智能搜索服务，扩大推荐范围</a:t>
            </a:r>
          </a:p>
        </p:txBody>
      </p:sp>
      <p:pic>
        <p:nvPicPr>
          <p:cNvPr id="208" name="robot.jpg" descr="rob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6343" y="3591539"/>
            <a:ext cx="3741809" cy="5666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Q&amp;A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11684000" cy="14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r>
              <a:t>Q&amp;A</a:t>
            </a:r>
          </a:p>
        </p:txBody>
      </p:sp>
      <p:pic>
        <p:nvPicPr>
          <p:cNvPr id="211" name="hang.jpg" descr="hang.jpg"/>
          <p:cNvPicPr>
            <a:picLocks/>
          </p:cNvPicPr>
          <p:nvPr/>
        </p:nvPicPr>
        <p:blipFill>
          <a:blip r:embed="rId2">
            <a:alphaModFix amt="89536"/>
            <a:extLst/>
          </a:blip>
          <a:stretch>
            <a:fillRect/>
          </a:stretch>
        </p:blipFill>
        <p:spPr>
          <a:xfrm>
            <a:off x="8936495" y="4741878"/>
            <a:ext cx="3036014" cy="4258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问题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11684000" cy="14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r>
              <a:t>问题</a:t>
            </a:r>
          </a:p>
        </p:txBody>
      </p:sp>
      <p:sp>
        <p:nvSpPr>
          <p:cNvPr id="144" name="目录内容固定不变…"/>
          <p:cNvSpPr txBox="1"/>
          <p:nvPr/>
        </p:nvSpPr>
        <p:spPr>
          <a:xfrm>
            <a:off x="635000" y="1523999"/>
            <a:ext cx="388885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17688" indent="-417688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目录内容固定不变</a:t>
            </a:r>
          </a:p>
          <a:p>
            <a:pPr marL="417688" indent="-417688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缺乏对场景的理解</a:t>
            </a:r>
          </a:p>
        </p:txBody>
      </p:sp>
      <p:pic>
        <p:nvPicPr>
          <p:cNvPr id="145" name="vending machine.jpg" descr="vending machine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7923" y="3037222"/>
            <a:ext cx="5850341" cy="4695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G_0049.PNG" descr="IMG_0049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0" y="3027207"/>
            <a:ext cx="5850341" cy="471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dumb.jpg" descr="dumb.jp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74744" y="1616397"/>
            <a:ext cx="1735117" cy="1085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思路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11684000" cy="14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r>
              <a:t>思路</a:t>
            </a:r>
          </a:p>
        </p:txBody>
      </p:sp>
      <p:pic>
        <p:nvPicPr>
          <p:cNvPr id="150" name="watching.jpg" descr="watch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625" y="4632992"/>
            <a:ext cx="6723105" cy="452281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基于CoreML对物品的识别…"/>
          <p:cNvSpPr txBox="1"/>
          <p:nvPr/>
        </p:nvSpPr>
        <p:spPr>
          <a:xfrm>
            <a:off x="634999" y="1526134"/>
            <a:ext cx="5334826" cy="126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17688" indent="-417688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基于CoreML对物品的识别</a:t>
            </a:r>
          </a:p>
          <a:p>
            <a:pPr marL="417688" indent="-417688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基于AR 对空间场景的识别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oreML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11684000" cy="1422400"/>
          </a:xfrm>
          <a:prstGeom prst="rect">
            <a:avLst/>
          </a:prstGeom>
        </p:spPr>
        <p:txBody>
          <a:bodyPr/>
          <a:lstStyle>
            <a:lvl1pPr>
              <a:defRPr sz="4000" cap="none" spc="0">
                <a:solidFill>
                  <a:srgbClr val="9411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CoreML</a:t>
            </a:r>
          </a:p>
        </p:txBody>
      </p:sp>
      <p:sp>
        <p:nvSpPr>
          <p:cNvPr id="154" name="Text"/>
          <p:cNvSpPr txBox="1"/>
          <p:nvPr/>
        </p:nvSpPr>
        <p:spPr>
          <a:xfrm>
            <a:off x="5979668" y="4476750"/>
            <a:ext cx="1045465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155" name="coremltools.png" descr="coremltoo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344" y="3748690"/>
            <a:ext cx="11276112" cy="4188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nervous.jpg" descr="nervous.jpg"/>
          <p:cNvPicPr>
            <a:picLocks noChangeAspect="1"/>
          </p:cNvPicPr>
          <p:nvPr/>
        </p:nvPicPr>
        <p:blipFill>
          <a:blip r:embed="rId3">
            <a:alphaModFix amt="80000"/>
            <a:extLst/>
          </a:blip>
          <a:stretch>
            <a:fillRect/>
          </a:stretch>
        </p:blipFill>
        <p:spPr>
          <a:xfrm>
            <a:off x="10101117" y="1014001"/>
            <a:ext cx="2174295" cy="220109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rain in TensorFlow and Deploy in CoreML…"/>
          <p:cNvSpPr txBox="1"/>
          <p:nvPr/>
        </p:nvSpPr>
        <p:spPr>
          <a:xfrm>
            <a:off x="635000" y="1549400"/>
            <a:ext cx="9449625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17688" indent="-417688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Train in TensorFlow and Deploy in CoreML</a:t>
            </a:r>
          </a:p>
          <a:p>
            <a:pPr marL="417688" indent="-417688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Inception v3 detects objects over 1000 categories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实时识别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11684000" cy="14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r>
              <a:t>实时识别</a:t>
            </a:r>
          </a:p>
        </p:txBody>
      </p:sp>
      <p:pic>
        <p:nvPicPr>
          <p:cNvPr id="160" name="IMG_0080.PNG" descr="IMG_00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503" y="3179919"/>
            <a:ext cx="2570466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G_0084.PNG" descr="IMG_00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0413" y="3187700"/>
            <a:ext cx="2570465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G_0085.PNG" descr="IMG_008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6316" y="3187700"/>
            <a:ext cx="2570466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G_0092.PNG" descr="IMG_009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12219" y="3179919"/>
            <a:ext cx="2570466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Window screen - 76%"/>
          <p:cNvSpPr txBox="1"/>
          <p:nvPr/>
        </p:nvSpPr>
        <p:spPr>
          <a:xfrm>
            <a:off x="682256" y="8032749"/>
            <a:ext cx="229308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941100"/>
                </a:solidFill>
              </a:defRPr>
            </a:lvl1pPr>
          </a:lstStyle>
          <a:p>
            <a:r>
              <a:t>Window screen - 76%</a:t>
            </a:r>
          </a:p>
        </p:txBody>
      </p:sp>
      <p:sp>
        <p:nvSpPr>
          <p:cNvPr id="165" name="Bookcase - 43%"/>
          <p:cNvSpPr txBox="1"/>
          <p:nvPr/>
        </p:nvSpPr>
        <p:spPr>
          <a:xfrm>
            <a:off x="3764927" y="8032749"/>
            <a:ext cx="171198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941100"/>
                </a:solidFill>
              </a:defRPr>
            </a:lvl1pPr>
          </a:lstStyle>
          <a:p>
            <a:r>
              <a:t>Bookcase - 43%</a:t>
            </a:r>
          </a:p>
        </p:txBody>
      </p:sp>
      <p:sp>
        <p:nvSpPr>
          <p:cNvPr id="166" name="Refrigerator - 56%"/>
          <p:cNvSpPr txBox="1"/>
          <p:nvPr/>
        </p:nvSpPr>
        <p:spPr>
          <a:xfrm>
            <a:off x="6819899" y="8032749"/>
            <a:ext cx="194424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941100"/>
                </a:solidFill>
              </a:defRPr>
            </a:lvl1pPr>
          </a:lstStyle>
          <a:p>
            <a:r>
              <a:t>Refrigerator - 56%</a:t>
            </a:r>
          </a:p>
        </p:txBody>
      </p:sp>
      <p:sp>
        <p:nvSpPr>
          <p:cNvPr id="167" name="Punch bag - 4%"/>
          <p:cNvSpPr txBox="1"/>
          <p:nvPr/>
        </p:nvSpPr>
        <p:spPr>
          <a:xfrm>
            <a:off x="9916629" y="8032749"/>
            <a:ext cx="1694384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941100"/>
                </a:solidFill>
              </a:defRPr>
            </a:lvl1pPr>
          </a:lstStyle>
          <a:p>
            <a:r>
              <a:t>Punch bag - 4%</a:t>
            </a:r>
          </a:p>
        </p:txBody>
      </p:sp>
      <p:sp>
        <p:nvSpPr>
          <p:cNvPr id="168" name="分类标签 + 可信度…"/>
          <p:cNvSpPr txBox="1"/>
          <p:nvPr/>
        </p:nvSpPr>
        <p:spPr>
          <a:xfrm>
            <a:off x="635000" y="1518717"/>
            <a:ext cx="4068866" cy="125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22111" indent="-522111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分类标签 + 可信度</a:t>
            </a:r>
          </a:p>
          <a:p>
            <a:pPr marL="522111" indent="-522111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关联推荐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R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11684000" cy="14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r>
              <a:t>AR</a:t>
            </a:r>
          </a:p>
        </p:txBody>
      </p:sp>
      <p:sp>
        <p:nvSpPr>
          <p:cNvPr id="171" name="识别并构建三维空间…"/>
          <p:cNvSpPr txBox="1"/>
          <p:nvPr/>
        </p:nvSpPr>
        <p:spPr>
          <a:xfrm>
            <a:off x="635000" y="1663699"/>
            <a:ext cx="510681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22111" indent="-522111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识别并构建三维空间</a:t>
            </a:r>
          </a:p>
          <a:p>
            <a:pPr marL="522111" indent="-522111" algn="l">
              <a:buSzPct val="90000"/>
              <a:buChar char="•"/>
              <a:defRPr sz="3200">
                <a:solidFill>
                  <a:srgbClr val="941100"/>
                </a:solidFill>
              </a:defRPr>
            </a:pPr>
            <a:r>
              <a:t>三维空间中放置各类家装</a:t>
            </a:r>
          </a:p>
        </p:txBody>
      </p:sp>
      <p:pic>
        <p:nvPicPr>
          <p:cNvPr id="172" name="IMG_0093.PNG" descr="IMG_0093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5899" y="1552431"/>
            <a:ext cx="4826190" cy="76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future.jpg" descr="futur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0833" y="5785666"/>
            <a:ext cx="2473927" cy="3434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rse.jpg" descr="parse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9677" y="625894"/>
            <a:ext cx="4269036" cy="298252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Brain"/>
          <p:cNvSpPr/>
          <p:nvPr/>
        </p:nvSpPr>
        <p:spPr>
          <a:xfrm>
            <a:off x="662433" y="4808268"/>
            <a:ext cx="8975678" cy="1523703"/>
          </a:xfrm>
          <a:prstGeom prst="rect">
            <a:avLst/>
          </a:prstGeom>
          <a:gradFill>
            <a:gsLst>
              <a:gs pos="0">
                <a:srgbClr val="A6AAA8">
                  <a:alpha val="44000"/>
                </a:srgbClr>
              </a:gs>
              <a:gs pos="100000">
                <a:srgbClr val="53585F">
                  <a:alpha val="30000"/>
                </a:srgbClr>
              </a:gs>
            </a:gsLst>
            <a:lin ang="5400000"/>
          </a:gradFill>
          <a:ln w="25400">
            <a:solidFill>
              <a:schemeClr val="accent4">
                <a:lumOff val="6102"/>
              </a:schemeClr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3200" cap="all" spc="512">
                <a:solidFill>
                  <a:schemeClr val="accent4">
                    <a:lumOff val="6102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Brain</a:t>
            </a:r>
          </a:p>
        </p:txBody>
      </p:sp>
      <p:sp>
        <p:nvSpPr>
          <p:cNvPr id="177" name="WALL-E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11684000" cy="14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r>
              <a:t>WALL-E</a:t>
            </a:r>
          </a:p>
        </p:txBody>
      </p:sp>
      <p:sp>
        <p:nvSpPr>
          <p:cNvPr id="178" name="ARKit"/>
          <p:cNvSpPr/>
          <p:nvPr/>
        </p:nvSpPr>
        <p:spPr>
          <a:xfrm>
            <a:off x="684559" y="6604723"/>
            <a:ext cx="4542087" cy="654348"/>
          </a:xfrm>
          <a:prstGeom prst="rect">
            <a:avLst/>
          </a:pr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sz="2500">
                <a:solidFill>
                  <a:schemeClr val="accent4">
                    <a:lumOff val="6102"/>
                  </a:schemeClr>
                </a:solidFill>
              </a:defRPr>
            </a:lvl1pPr>
          </a:lstStyle>
          <a:p>
            <a:r>
              <a:t>ARKit</a:t>
            </a:r>
          </a:p>
        </p:txBody>
      </p:sp>
      <p:sp>
        <p:nvSpPr>
          <p:cNvPr id="179" name="EYE"/>
          <p:cNvSpPr/>
          <p:nvPr/>
        </p:nvSpPr>
        <p:spPr>
          <a:xfrm>
            <a:off x="673100" y="5576023"/>
            <a:ext cx="4565006" cy="654348"/>
          </a:xfrm>
          <a:prstGeom prst="rect">
            <a:avLst/>
          </a:prstGeom>
          <a:solidFill>
            <a:srgbClr val="9411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sz="2500">
                <a:solidFill>
                  <a:schemeClr val="accent4">
                    <a:lumOff val="6102"/>
                  </a:schemeClr>
                </a:solidFill>
              </a:defRPr>
            </a:lvl1pPr>
          </a:lstStyle>
          <a:p>
            <a:r>
              <a:t>EYE</a:t>
            </a:r>
          </a:p>
        </p:txBody>
      </p:sp>
      <p:sp>
        <p:nvSpPr>
          <p:cNvPr id="180" name="AVFoundation"/>
          <p:cNvSpPr/>
          <p:nvPr/>
        </p:nvSpPr>
        <p:spPr>
          <a:xfrm>
            <a:off x="685800" y="7531823"/>
            <a:ext cx="2157589" cy="654348"/>
          </a:xfrm>
          <a:prstGeom prst="rect">
            <a:avLst/>
          </a:pr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sz="2500">
                <a:solidFill>
                  <a:schemeClr val="accent4">
                    <a:lumOff val="6102"/>
                  </a:schemeClr>
                </a:solidFill>
              </a:defRPr>
            </a:lvl1pPr>
          </a:lstStyle>
          <a:p>
            <a:r>
              <a:t>AVFoundation</a:t>
            </a:r>
          </a:p>
        </p:txBody>
      </p:sp>
      <p:sp>
        <p:nvSpPr>
          <p:cNvPr id="181" name="CoreMotion"/>
          <p:cNvSpPr/>
          <p:nvPr/>
        </p:nvSpPr>
        <p:spPr>
          <a:xfrm>
            <a:off x="3132399" y="7531823"/>
            <a:ext cx="2088804" cy="654348"/>
          </a:xfrm>
          <a:prstGeom prst="rect">
            <a:avLst/>
          </a:pr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sz="2500">
                <a:solidFill>
                  <a:schemeClr val="accent4">
                    <a:lumOff val="6102"/>
                  </a:schemeClr>
                </a:solidFill>
              </a:defRPr>
            </a:lvl1pPr>
          </a:lstStyle>
          <a:p>
            <a:r>
              <a:t>CoreMotion</a:t>
            </a:r>
          </a:p>
        </p:txBody>
      </p:sp>
      <p:sp>
        <p:nvSpPr>
          <p:cNvPr id="182" name="CoreML"/>
          <p:cNvSpPr/>
          <p:nvPr/>
        </p:nvSpPr>
        <p:spPr>
          <a:xfrm>
            <a:off x="5358159" y="6604723"/>
            <a:ext cx="4269037" cy="654348"/>
          </a:xfrm>
          <a:prstGeom prst="rect">
            <a:avLst/>
          </a:pr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sz="2500">
                <a:solidFill>
                  <a:schemeClr val="accent4">
                    <a:lumOff val="6102"/>
                  </a:schemeClr>
                </a:solidFill>
              </a:defRPr>
            </a:lvl1pPr>
          </a:lstStyle>
          <a:p>
            <a:r>
              <a:t>CoreML</a:t>
            </a:r>
          </a:p>
        </p:txBody>
      </p:sp>
      <p:sp>
        <p:nvSpPr>
          <p:cNvPr id="183" name="BNNS"/>
          <p:cNvSpPr/>
          <p:nvPr/>
        </p:nvSpPr>
        <p:spPr>
          <a:xfrm>
            <a:off x="5357812" y="7531823"/>
            <a:ext cx="2088804" cy="654348"/>
          </a:xfrm>
          <a:prstGeom prst="rect">
            <a:avLst/>
          </a:pr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sz="2500">
                <a:solidFill>
                  <a:schemeClr val="accent4">
                    <a:lumOff val="6102"/>
                  </a:schemeClr>
                </a:solidFill>
              </a:defRPr>
            </a:lvl1pPr>
          </a:lstStyle>
          <a:p>
            <a:r>
              <a:t>BNNS</a:t>
            </a:r>
          </a:p>
        </p:txBody>
      </p:sp>
      <p:sp>
        <p:nvSpPr>
          <p:cNvPr id="184" name="MPS"/>
          <p:cNvSpPr/>
          <p:nvPr/>
        </p:nvSpPr>
        <p:spPr>
          <a:xfrm>
            <a:off x="7583225" y="7531823"/>
            <a:ext cx="2032001" cy="654348"/>
          </a:xfrm>
          <a:prstGeom prst="rect">
            <a:avLst/>
          </a:pr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sz="2500">
                <a:solidFill>
                  <a:schemeClr val="accent4">
                    <a:lumOff val="6102"/>
                  </a:schemeClr>
                </a:solidFill>
              </a:defRPr>
            </a:lvl1pPr>
          </a:lstStyle>
          <a:p>
            <a:r>
              <a:t>MPS</a:t>
            </a:r>
          </a:p>
        </p:txBody>
      </p:sp>
      <p:sp>
        <p:nvSpPr>
          <p:cNvPr id="185" name="NOSE"/>
          <p:cNvSpPr/>
          <p:nvPr/>
        </p:nvSpPr>
        <p:spPr>
          <a:xfrm>
            <a:off x="5358159" y="5576023"/>
            <a:ext cx="4269037" cy="654348"/>
          </a:xfrm>
          <a:prstGeom prst="rect">
            <a:avLst/>
          </a:prstGeom>
          <a:solidFill>
            <a:srgbClr val="9411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sz="2500">
                <a:solidFill>
                  <a:schemeClr val="accent4">
                    <a:lumOff val="6102"/>
                  </a:schemeClr>
                </a:solidFill>
              </a:defRPr>
            </a:lvl1pPr>
          </a:lstStyle>
          <a:p>
            <a:r>
              <a:t>NOSE</a:t>
            </a:r>
          </a:p>
        </p:txBody>
      </p:sp>
      <p:sp>
        <p:nvSpPr>
          <p:cNvPr id="186" name="最强大脑"/>
          <p:cNvSpPr txBox="1"/>
          <p:nvPr/>
        </p:nvSpPr>
        <p:spPr>
          <a:xfrm>
            <a:off x="634999" y="1524000"/>
            <a:ext cx="215759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7688" indent="-417688">
              <a:buSzPct val="90000"/>
              <a:buChar char="•"/>
              <a:defRPr sz="3200">
                <a:solidFill>
                  <a:srgbClr val="941100"/>
                </a:solidFill>
              </a:defRPr>
            </a:lvl1pPr>
          </a:lstStyle>
          <a:p>
            <a:r>
              <a:t>最强大脑</a:t>
            </a:r>
          </a:p>
        </p:txBody>
      </p:sp>
      <p:sp>
        <p:nvSpPr>
          <p:cNvPr id="187" name="Line"/>
          <p:cNvSpPr/>
          <p:nvPr/>
        </p:nvSpPr>
        <p:spPr>
          <a:xfrm>
            <a:off x="593080" y="6465380"/>
            <a:ext cx="11242279" cy="1"/>
          </a:xfrm>
          <a:prstGeom prst="line">
            <a:avLst/>
          </a:prstGeom>
          <a:ln w="25400" cap="rnd">
            <a:solidFill>
              <a:srgbClr val="919191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88" name="APPLication"/>
          <p:cNvSpPr/>
          <p:nvPr/>
        </p:nvSpPr>
        <p:spPr>
          <a:xfrm>
            <a:off x="647700" y="3828029"/>
            <a:ext cx="11133040" cy="864791"/>
          </a:xfrm>
          <a:prstGeom prst="rect">
            <a:avLst/>
          </a:prstGeom>
          <a:solidFill>
            <a:srgbClr val="D2D3D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cap="all" spc="512">
                <a:solidFill>
                  <a:srgbClr val="F1AA3B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APPLication</a:t>
            </a:r>
          </a:p>
        </p:txBody>
      </p:sp>
      <p:sp>
        <p:nvSpPr>
          <p:cNvPr id="189" name="SceneKit"/>
          <p:cNvSpPr/>
          <p:nvPr/>
        </p:nvSpPr>
        <p:spPr>
          <a:xfrm>
            <a:off x="9874250" y="6604723"/>
            <a:ext cx="1899891" cy="654348"/>
          </a:xfrm>
          <a:prstGeom prst="rect">
            <a:avLst/>
          </a:pr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sz="2500">
                <a:solidFill>
                  <a:schemeClr val="accent4">
                    <a:lumOff val="6102"/>
                  </a:schemeClr>
                </a:solidFill>
              </a:defRPr>
            </a:lvl1pPr>
          </a:lstStyle>
          <a:p>
            <a:r>
              <a:t>SceneKit</a:t>
            </a:r>
          </a:p>
        </p:txBody>
      </p:sp>
      <p:sp>
        <p:nvSpPr>
          <p:cNvPr id="190" name="..."/>
          <p:cNvSpPr/>
          <p:nvPr/>
        </p:nvSpPr>
        <p:spPr>
          <a:xfrm>
            <a:off x="9874250" y="4807970"/>
            <a:ext cx="1899891" cy="1524299"/>
          </a:xfrm>
          <a:prstGeom prst="rect">
            <a:avLst/>
          </a:prstGeom>
          <a:solidFill>
            <a:srgbClr val="D2D3D4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sz="3200">
                <a:solidFill>
                  <a:schemeClr val="accent4">
                    <a:lumOff val="6102"/>
                  </a:schemeClr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191" name="Model"/>
          <p:cNvSpPr/>
          <p:nvPr/>
        </p:nvSpPr>
        <p:spPr>
          <a:xfrm>
            <a:off x="9874250" y="7531823"/>
            <a:ext cx="1899891" cy="654348"/>
          </a:xfrm>
          <a:prstGeom prst="rect">
            <a:avLst/>
          </a:pr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sz="2500">
                <a:solidFill>
                  <a:schemeClr val="accent4">
                    <a:lumOff val="6102"/>
                  </a:schemeClr>
                </a:solidFill>
              </a:defRPr>
            </a:lvl1pPr>
          </a:lstStyle>
          <a:p>
            <a:r>
              <a:t>Model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智能推荐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11684000" cy="14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r>
              <a:t>智能推荐</a:t>
            </a:r>
          </a:p>
        </p:txBody>
      </p:sp>
      <p:pic>
        <p:nvPicPr>
          <p:cNvPr id="194" name="IMG_0097.PNG" descr="IMG_009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364" y="2465912"/>
            <a:ext cx="5397501" cy="303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G_0100.PNG" descr="IMG_01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3183" y="2465911"/>
            <a:ext cx="5397501" cy="3034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G_0102.PNG" descr="IMG_01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53183" y="6169720"/>
            <a:ext cx="5397501" cy="3034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G_0103.PNG" descr="IMG_01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2364" y="6169720"/>
            <a:ext cx="5397501" cy="303457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High Voltage"/>
          <p:cNvSpPr/>
          <p:nvPr/>
        </p:nvSpPr>
        <p:spPr>
          <a:xfrm>
            <a:off x="3376599" y="5646643"/>
            <a:ext cx="169030" cy="376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chemeClr val="accent5">
              <a:hueOff val="-145714"/>
              <a:satOff val="-8275"/>
              <a:lumOff val="-1456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199" name="High Voltage"/>
          <p:cNvSpPr/>
          <p:nvPr/>
        </p:nvSpPr>
        <p:spPr>
          <a:xfrm>
            <a:off x="9586945" y="5646643"/>
            <a:ext cx="169029" cy="376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chemeClr val="accent5">
              <a:hueOff val="-145714"/>
              <a:satOff val="-8275"/>
              <a:lumOff val="-1456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00" name="Line"/>
          <p:cNvSpPr/>
          <p:nvPr/>
        </p:nvSpPr>
        <p:spPr>
          <a:xfrm flipV="1">
            <a:off x="6556523" y="2501345"/>
            <a:ext cx="1" cy="6667519"/>
          </a:xfrm>
          <a:prstGeom prst="line">
            <a:avLst/>
          </a:prstGeom>
          <a:ln w="25400" cap="rnd">
            <a:solidFill>
              <a:srgbClr val="DEDDD5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01" name="识别-推荐-展示"/>
          <p:cNvSpPr txBox="1"/>
          <p:nvPr/>
        </p:nvSpPr>
        <p:spPr>
          <a:xfrm>
            <a:off x="635000" y="1523999"/>
            <a:ext cx="3346716" cy="124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17688" indent="-417688" algn="l">
              <a:buSzPct val="90000"/>
              <a:buChar char="•"/>
              <a:defRPr sz="3200">
                <a:solidFill>
                  <a:srgbClr val="941100"/>
                </a:solidFill>
              </a:defRPr>
            </a:lvl1pPr>
          </a:lstStyle>
          <a:p>
            <a:r>
              <a:t>识别-推荐-展示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演示"/>
          <p:cNvSpPr txBox="1">
            <a:spLocks noGrp="1"/>
          </p:cNvSpPr>
          <p:nvPr>
            <p:ph type="title"/>
          </p:nvPr>
        </p:nvSpPr>
        <p:spPr>
          <a:xfrm>
            <a:off x="635000" y="635000"/>
            <a:ext cx="11684000" cy="142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r>
              <a:t>演示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97</Words>
  <Application>Microsoft Macintosh PowerPoint</Application>
  <PresentationFormat>Custom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Avenir Book</vt:lpstr>
      <vt:lpstr>Avenir Light</vt:lpstr>
      <vt:lpstr>Avenir Medium</vt:lpstr>
      <vt:lpstr>Helvetica Neue</vt:lpstr>
      <vt:lpstr>New_Template1</vt:lpstr>
      <vt:lpstr>让Wall-E帮您设计新家！</vt:lpstr>
      <vt:lpstr>问题</vt:lpstr>
      <vt:lpstr>思路</vt:lpstr>
      <vt:lpstr>CoreML</vt:lpstr>
      <vt:lpstr>实时识别</vt:lpstr>
      <vt:lpstr>AR</vt:lpstr>
      <vt:lpstr>WALL-E</vt:lpstr>
      <vt:lpstr>智能推荐</vt:lpstr>
      <vt:lpstr>演示</vt:lpstr>
      <vt:lpstr>展望</vt:lpstr>
      <vt:lpstr>Q&amp;A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让Wall-E帮您设计新家！</dc:title>
  <cp:lastModifiedBy>Microsoft Office User</cp:lastModifiedBy>
  <cp:revision>2</cp:revision>
  <dcterms:modified xsi:type="dcterms:W3CDTF">2018-08-08T14:14:26Z</dcterms:modified>
</cp:coreProperties>
</file>